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Default Extension="wdp" ContentType="image/vnd.ms-photo"/>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handoutMasterIdLst>
    <p:handoutMasterId r:id="rId28"/>
  </p:handoutMasterIdLst>
  <p:sldIdLst>
    <p:sldId id="256" r:id="rId5"/>
    <p:sldId id="257" r:id="rId6"/>
    <p:sldId id="263" r:id="rId7"/>
    <p:sldId id="266" r:id="rId8"/>
    <p:sldId id="269" r:id="rId9"/>
    <p:sldId id="270" r:id="rId10"/>
    <p:sldId id="271" r:id="rId11"/>
    <p:sldId id="272" r:id="rId12"/>
    <p:sldId id="273" r:id="rId13"/>
    <p:sldId id="280" r:id="rId14"/>
    <p:sldId id="261" r:id="rId15"/>
    <p:sldId id="265" r:id="rId16"/>
    <p:sldId id="267" r:id="rId17"/>
    <p:sldId id="274" r:id="rId18"/>
    <p:sldId id="275" r:id="rId19"/>
    <p:sldId id="276" r:id="rId20"/>
    <p:sldId id="277" r:id="rId21"/>
    <p:sldId id="278" r:id="rId22"/>
    <p:sldId id="281" r:id="rId23"/>
    <p:sldId id="282" r:id="rId24"/>
    <p:sldId id="283" r:id="rId25"/>
    <p:sldId id="26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8" autoAdjust="0"/>
    <p:restoredTop sz="70234" autoAdjust="0"/>
  </p:normalViewPr>
  <p:slideViewPr>
    <p:cSldViewPr snapToGrid="0" showGuides="1">
      <p:cViewPr varScale="1">
        <p:scale>
          <a:sx n="51" d="100"/>
          <a:sy n="51" d="100"/>
        </p:scale>
        <p:origin x="-1392" y="-90"/>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pPr/>
              <a:t>11/6/2017</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pPr/>
              <a:t>‹#›</a:t>
            </a:fld>
            <a:endParaRPr/>
          </a:p>
        </p:txBody>
      </p:sp>
    </p:spTree>
    <p:extLst>
      <p:ext uri="{BB962C8B-B14F-4D97-AF65-F5344CB8AC3E}">
        <p14:creationId xmlns:p14="http://schemas.microsoft.com/office/powerpoint/2010/main" xmlns=""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pPr/>
              <a:t>11/6/2017</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pPr/>
              <a:t>‹#›</a:t>
            </a:fld>
            <a:endParaRPr/>
          </a:p>
        </p:txBody>
      </p:sp>
    </p:spTree>
    <p:extLst>
      <p:ext uri="{BB962C8B-B14F-4D97-AF65-F5344CB8AC3E}">
        <p14:creationId xmlns:p14="http://schemas.microsoft.com/office/powerpoint/2010/main" xmlns=""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itchFamily="34" charset="0"/>
                <a:cs typeface="Arial" pitchFamily="34" charset="0"/>
              </a:rPr>
              <a:t>Hello</a:t>
            </a:r>
            <a:r>
              <a:rPr lang="en-US" i="1" baseline="0" dirty="0">
                <a:latin typeface="Arial" pitchFamily="34" charset="0"/>
                <a:cs typeface="Arial" pitchFamily="34" charset="0"/>
              </a:rPr>
              <a:t> and welcome to my presentation of the book….(Book Title)</a:t>
            </a:r>
          </a:p>
          <a:p>
            <a:r>
              <a:rPr lang="en-US" i="1" baseline="0" dirty="0">
                <a:latin typeface="Arial" pitchFamily="34" charset="0"/>
                <a:cs typeface="Arial" pitchFamily="34" charset="0"/>
              </a:rPr>
              <a:t>My name is Joe is Joe Tabas and today I will discussing the stories…(Story Titles)</a:t>
            </a:r>
            <a:endParaRPr lang="en-US" i="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pPr/>
              <a:t>1</a:t>
            </a:fld>
            <a:endParaRPr lang="en-US"/>
          </a:p>
        </p:txBody>
      </p:sp>
    </p:spTree>
    <p:extLst>
      <p:ext uri="{BB962C8B-B14F-4D97-AF65-F5344CB8AC3E}">
        <p14:creationId xmlns:p14="http://schemas.microsoft.com/office/powerpoint/2010/main" xmlns="" val="2406150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a:t>
            </a:r>
            <a:r>
              <a:rPr lang="en-US" baseline="0" dirty="0" smtClean="0"/>
              <a:t> is a story about an physiotherapy error that cost the life of Ray Cox</a:t>
            </a:r>
          </a:p>
          <a:p>
            <a:r>
              <a:rPr lang="en-US" baseline="0" dirty="0" smtClean="0"/>
              <a:t>I choose the story because it opens up about serious incompetency and negligence of physiotherapists or doctors in general which resulted in a crisis</a:t>
            </a:r>
            <a:endParaRPr lang="en-US" dirty="0"/>
          </a:p>
          <a:p>
            <a:r>
              <a:rPr lang="en-US" dirty="0" smtClean="0"/>
              <a:t>Ray Cox the patient at</a:t>
            </a:r>
            <a:r>
              <a:rPr lang="en-US" baseline="0" dirty="0" smtClean="0"/>
              <a:t> long last died after having a very bad treatment of constant errors and editing by his doctor Mary Beth.</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pPr/>
              <a:t>2</a:t>
            </a:fld>
            <a:endParaRPr lang="en-US"/>
          </a:p>
        </p:txBody>
      </p:sp>
    </p:spTree>
    <p:extLst>
      <p:ext uri="{BB962C8B-B14F-4D97-AF65-F5344CB8AC3E}">
        <p14:creationId xmlns:p14="http://schemas.microsoft.com/office/powerpoint/2010/main" xmlns="" val="1029861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The above story I have explained above can be related to the research I did sometimes back in which I applied the formula above hence it can also be applied here when it comes</a:t>
            </a:r>
            <a:r>
              <a:rPr lang="en-US" baseline="0" dirty="0" smtClean="0"/>
              <a:t> to the analysis of data</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pPr/>
              <a:t>3</a:t>
            </a:fld>
            <a:endParaRPr lang="en-US"/>
          </a:p>
        </p:txBody>
      </p:sp>
    </p:spTree>
    <p:extLst>
      <p:ext uri="{BB962C8B-B14F-4D97-AF65-F5344CB8AC3E}">
        <p14:creationId xmlns:p14="http://schemas.microsoft.com/office/powerpoint/2010/main" xmlns="" val="84288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is the process I used to begin my design process. As you can see, I needed to start with problem identification then I could determine if a problem existed and the best approach to solving it. This is the most important step because….</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pPr/>
              <a:t>4</a:t>
            </a:fld>
            <a:endParaRPr lang="en-US"/>
          </a:p>
        </p:txBody>
      </p:sp>
    </p:spTree>
    <p:extLst>
      <p:ext uri="{BB962C8B-B14F-4D97-AF65-F5344CB8AC3E}">
        <p14:creationId xmlns:p14="http://schemas.microsoft.com/office/powerpoint/2010/main" xmlns="" val="1391386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in great detail</a:t>
            </a:r>
            <a:r>
              <a:rPr lang="en-US" baseline="0" dirty="0"/>
              <a:t> what your possible solutions could be. Brainstorming should be evident here as well as further potential research.</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pPr/>
              <a:t>5</a:t>
            </a:fld>
            <a:endParaRPr lang="en-US"/>
          </a:p>
        </p:txBody>
      </p:sp>
    </p:spTree>
    <p:extLst>
      <p:ext uri="{BB962C8B-B14F-4D97-AF65-F5344CB8AC3E}">
        <p14:creationId xmlns:p14="http://schemas.microsoft.com/office/powerpoint/2010/main" xmlns="" val="449300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all aspects of your proposed potential solutions.</a:t>
            </a:r>
            <a:r>
              <a:rPr lang="en-US" baseline="0" dirty="0"/>
              <a:t> </a:t>
            </a:r>
            <a:r>
              <a:rPr lang="en-US" dirty="0"/>
              <a:t>Include ethical theories and perspectives that would exclude some of you considerations</a:t>
            </a:r>
          </a:p>
          <a:p>
            <a:r>
              <a:rPr lang="en-US" dirty="0"/>
              <a:t>Include possible sources of error that would result in likely failures of some of the proposed solutions.</a:t>
            </a:r>
            <a:r>
              <a:rPr lang="en-US" baseline="0" dirty="0"/>
              <a:t> Again this section should be highly detailed.</a:t>
            </a:r>
            <a:endParaRPr lang="en-US" dirty="0"/>
          </a:p>
          <a:p>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pPr/>
              <a:t>6</a:t>
            </a:fld>
            <a:endParaRPr lang="en-US"/>
          </a:p>
        </p:txBody>
      </p:sp>
    </p:spTree>
    <p:extLst>
      <p:ext uri="{BB962C8B-B14F-4D97-AF65-F5344CB8AC3E}">
        <p14:creationId xmlns:p14="http://schemas.microsoft.com/office/powerpoint/2010/main" xmlns="" val="46167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you have narrowed the list down</a:t>
            </a:r>
            <a:r>
              <a:rPr lang="en-US" baseline="0" dirty="0"/>
              <a:t> to plan and plan B. Discuss in detail, why these two are the best choices based on the pool of choices you had on the previous slide.</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pPr/>
              <a:t>7</a:t>
            </a:fld>
            <a:endParaRPr lang="en-US"/>
          </a:p>
        </p:txBody>
      </p:sp>
    </p:spTree>
    <p:extLst>
      <p:ext uri="{BB962C8B-B14F-4D97-AF65-F5344CB8AC3E}">
        <p14:creationId xmlns:p14="http://schemas.microsoft.com/office/powerpoint/2010/main" xmlns="" val="2134685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a:t>
            </a:r>
            <a:r>
              <a:rPr lang="en-US" baseline="0" dirty="0"/>
              <a:t>vide a detailed discussion about how you would test the design you have selected. What conditions would you test it in? For how long? And other considerations that apply to your design.</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pPr/>
              <a:t>8</a:t>
            </a:fld>
            <a:endParaRPr lang="en-US"/>
          </a:p>
        </p:txBody>
      </p:sp>
    </p:spTree>
    <p:extLst>
      <p:ext uri="{BB962C8B-B14F-4D97-AF65-F5344CB8AC3E}">
        <p14:creationId xmlns:p14="http://schemas.microsoft.com/office/powerpoint/2010/main" xmlns="" val="3253709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design</a:t>
            </a:r>
            <a:r>
              <a:rPr lang="en-US" baseline="0" dirty="0"/>
              <a:t> supports scaled drawings, system schematic or diagrams, use them. If not see the other image for process type image.</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pPr/>
              <a:t>10</a:t>
            </a:fld>
            <a:endParaRPr lang="en-US"/>
          </a:p>
        </p:txBody>
      </p:sp>
    </p:spTree>
    <p:extLst>
      <p:ext uri="{BB962C8B-B14F-4D97-AF65-F5344CB8AC3E}">
        <p14:creationId xmlns:p14="http://schemas.microsoft.com/office/powerpoint/2010/main" xmlns="" val="89864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sentence or two about the second story you selected.</a:t>
            </a:r>
          </a:p>
          <a:p>
            <a:r>
              <a:rPr lang="en-US" dirty="0"/>
              <a:t>A sentence or two about why you chose this story</a:t>
            </a:r>
          </a:p>
          <a:p>
            <a:r>
              <a:rPr lang="en-US" dirty="0"/>
              <a:t>Then have a paragraph</a:t>
            </a:r>
            <a:r>
              <a:rPr lang="en-US" baseline="0" dirty="0"/>
              <a:t> or two about the story. Use the bullet points you made in the slide to tie it all together.</a:t>
            </a:r>
            <a:endParaRPr lang="en-US" dirty="0"/>
          </a:p>
          <a:p>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pPr/>
              <a:t>11</a:t>
            </a:fld>
            <a:endParaRPr lang="en-US"/>
          </a:p>
        </p:txBody>
      </p:sp>
    </p:spTree>
    <p:extLst>
      <p:ext uri="{BB962C8B-B14F-4D97-AF65-F5344CB8AC3E}">
        <p14:creationId xmlns:p14="http://schemas.microsoft.com/office/powerpoint/2010/main" xmlns="" val="3097693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research is related</a:t>
            </a:r>
            <a:r>
              <a:rPr lang="en-US" baseline="0" dirty="0" smtClean="0"/>
              <a:t> to my story because it is a about an error in technology but was successfully corrected</a:t>
            </a:r>
            <a:endParaRPr lang="en-US" dirty="0"/>
          </a:p>
          <a:p>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pPr/>
              <a:t>12</a:t>
            </a:fld>
            <a:endParaRPr lang="en-US"/>
          </a:p>
        </p:txBody>
      </p:sp>
    </p:spTree>
    <p:extLst>
      <p:ext uri="{BB962C8B-B14F-4D97-AF65-F5344CB8AC3E}">
        <p14:creationId xmlns:p14="http://schemas.microsoft.com/office/powerpoint/2010/main" xmlns="" val="1774763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a:t>
            </a:r>
            <a:r>
              <a:rPr lang="en-US" baseline="0" dirty="0"/>
              <a:t> is the process I used to begin my design process. As you can see, I needed to start with problem identification then I could determine if a problem existed and the best approach to solving it. This is the most important step because….</a:t>
            </a:r>
            <a:endParaRPr lang="en-US" dirty="0"/>
          </a:p>
          <a:p>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pPr/>
              <a:t>13</a:t>
            </a:fld>
            <a:endParaRPr lang="en-US"/>
          </a:p>
        </p:txBody>
      </p:sp>
    </p:spTree>
    <p:extLst>
      <p:ext uri="{BB962C8B-B14F-4D97-AF65-F5344CB8AC3E}">
        <p14:creationId xmlns:p14="http://schemas.microsoft.com/office/powerpoint/2010/main" xmlns="" val="41419301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in great detail</a:t>
            </a:r>
            <a:r>
              <a:rPr lang="en-US" baseline="0" dirty="0"/>
              <a:t> what your possible solutions could be. Brainstorming should be evident here as well as further potential research.</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0A3C37BE-C303-496D-B5CD-85F2937540FC}"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14</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xmlns="" val="30172967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all aspects of your proposed potential solutions.</a:t>
            </a:r>
            <a:r>
              <a:rPr lang="en-US" baseline="0" dirty="0"/>
              <a:t> </a:t>
            </a:r>
            <a:r>
              <a:rPr lang="en-US" dirty="0"/>
              <a:t>Include ethical theories and perspectives that would exclude some of you considerations</a:t>
            </a:r>
          </a:p>
          <a:p>
            <a:r>
              <a:rPr lang="en-US" dirty="0"/>
              <a:t>Include possible sources of error that would result in likely failures of some of the proposed solutions.</a:t>
            </a:r>
            <a:r>
              <a:rPr lang="en-US" baseline="0" dirty="0"/>
              <a:t> Again this section should be highly detailed.</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0A3C37BE-C303-496D-B5CD-85F2937540FC}"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15</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xmlns="" val="9090960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you have narrowed the list down</a:t>
            </a:r>
            <a:r>
              <a:rPr lang="en-US" baseline="0" dirty="0"/>
              <a:t> to plan and plan B. Discuss in detail, why these two are the best choices based on the pool of choices you had on the previous slide.</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0A3C37BE-C303-496D-B5CD-85F2937540FC}"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16</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xmlns="" val="1774896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a:t>
            </a:r>
            <a:r>
              <a:rPr lang="en-US" baseline="0" dirty="0"/>
              <a:t>vide a detailed discussion about how you would test the design you have selected. What conditions would you test it in? For how long? And other considerations that apply to your design.</a:t>
            </a:r>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0A3C37BE-C303-496D-B5CD-85F2937540FC}"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17</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xmlns="" val="3075885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cannot</a:t>
            </a:r>
            <a:r>
              <a:rPr lang="en-US" baseline="0" dirty="0"/>
              <a:t> use a schematic, system or detailed design drawing, you can use something like this to show how it works.</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pPr/>
              <a:t>19</a:t>
            </a:fld>
            <a:endParaRPr lang="en-US"/>
          </a:p>
        </p:txBody>
      </p:sp>
    </p:spTree>
    <p:extLst>
      <p:ext uri="{BB962C8B-B14F-4D97-AF65-F5344CB8AC3E}">
        <p14:creationId xmlns:p14="http://schemas.microsoft.com/office/powerpoint/2010/main" xmlns="" val="10543227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questions</a:t>
            </a:r>
            <a:r>
              <a:rPr lang="en-US" baseline="0" dirty="0"/>
              <a:t> in the slide here in the speaker notes. Separate each question and answer with numbers or bullet points in the speaker notes.</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pPr/>
              <a:t>20</a:t>
            </a:fld>
            <a:endParaRPr lang="en-US"/>
          </a:p>
        </p:txBody>
      </p:sp>
    </p:spTree>
    <p:extLst>
      <p:ext uri="{BB962C8B-B14F-4D97-AF65-F5344CB8AC3E}">
        <p14:creationId xmlns:p14="http://schemas.microsoft.com/office/powerpoint/2010/main" xmlns="" val="1738427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section you</a:t>
            </a:r>
            <a:r>
              <a:rPr lang="en-US" baseline="0" dirty="0"/>
              <a:t> will need to identify future plans of the solutions. The goal here is continuous improvement. Statistics should be used as the evaluation to monitor the results of the solution. To see if the problem getting better or worse. You should also address the need to look for improved technologies, cost reduction and other ideas presented in the problem solving and </a:t>
            </a:r>
            <a:r>
              <a:rPr lang="en-US" baseline="0"/>
              <a:t>statistics lectures. </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pPr/>
              <a:t>21</a:t>
            </a:fld>
            <a:endParaRPr lang="en-US"/>
          </a:p>
        </p:txBody>
      </p:sp>
    </p:spTree>
    <p:extLst>
      <p:ext uri="{BB962C8B-B14F-4D97-AF65-F5344CB8AC3E}">
        <p14:creationId xmlns:p14="http://schemas.microsoft.com/office/powerpoint/2010/main" xmlns="" val="3963574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a:t>
            </a:r>
            <a:r>
              <a:rPr lang="en-US" baseline="0" dirty="0"/>
              <a:t> do not need notes here, but be sure to use APA to list the sources you select!</a:t>
            </a:r>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pPr/>
              <a:t>22</a:t>
            </a:fld>
            <a:endParaRPr lang="en-US"/>
          </a:p>
        </p:txBody>
      </p:sp>
    </p:spTree>
    <p:extLst>
      <p:ext uri="{BB962C8B-B14F-4D97-AF65-F5344CB8AC3E}">
        <p14:creationId xmlns:p14="http://schemas.microsoft.com/office/powerpoint/2010/main" xmlns="" val="61215636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xmlns="">
                  <a14:imgLayer r:embed="rId3">
                    <a14:imgEffect>
                      <a14:saturation sat="30000"/>
                    </a14:imgEffect>
                  </a14:imgLayer>
                </a14:imgProps>
              </a:ext>
              <a:ext uri="{28A0092B-C50C-407E-A947-70E740481C1C}">
                <a14:useLocalDpi xmlns:a14="http://schemas.microsoft.com/office/drawing/2010/main" xmlns=""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11/6/2017</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xmlns="" val="16597565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pPr/>
              <a:t>11/6/2017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p14="http://schemas.microsoft.com/office/powerpoint/2010/main" xmlns="" val="37868768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xmlns="">
                  <a14:imgLayer r:embed="rId3">
                    <a14:imgEffect>
                      <a14:saturation sat="30000"/>
                    </a14:imgEffect>
                  </a14:imgLayer>
                </a14:imgProps>
              </a:ext>
              <a:ext uri="{28A0092B-C50C-407E-A947-70E740481C1C}">
                <a14:useLocalDpi xmlns:a14="http://schemas.microsoft.com/office/drawing/2010/main" xmlns=""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xmlns="" val="26739436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xmlns=""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pPr/>
              <a:t>11/6/2017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p14="http://schemas.microsoft.com/office/powerpoint/2010/main" xmlns="" val="36026788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pPr/>
              <a:t>11/6/2017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p14="http://schemas.microsoft.com/office/powerpoint/2010/main" xmlns="" val="35277910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pPr/>
              <a:t>11/6/2017</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p14="http://schemas.microsoft.com/office/powerpoint/2010/main" xmlns="" val="39710161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pPr/>
              <a:t>11/6/2017</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p14="http://schemas.microsoft.com/office/powerpoint/2010/main" xmlns="" val="17581115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pPr/>
              <a:t>11/6/2017</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p14="http://schemas.microsoft.com/office/powerpoint/2010/main" xmlns="" val="3024169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pPr/>
              <a:t>11/6/2017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p14="http://schemas.microsoft.com/office/powerpoint/2010/main" xmlns="" val="37697646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pPr/>
              <a:t>11/6/2017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p14="http://schemas.microsoft.com/office/powerpoint/2010/main" xmlns="" val="76963709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pPr/>
              <a:t>11/6/2017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p14="http://schemas.microsoft.com/office/powerpoint/2010/main" xmlns="" val="20120767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pPr/>
              <a:t>11/6/2017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p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4459271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11/6/2017</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04900" y="2292094"/>
            <a:ext cx="5734050" cy="2219691"/>
          </a:xfrm>
        </p:spPr>
        <p:txBody>
          <a:bodyPr anchor="ctr"/>
          <a:lstStyle/>
          <a:p>
            <a:r>
              <a:rPr lang="en-US" dirty="0"/>
              <a:t>Title of the book</a:t>
            </a:r>
          </a:p>
        </p:txBody>
      </p:sp>
      <p:sp>
        <p:nvSpPr>
          <p:cNvPr id="7" name="Subtitle 6"/>
          <p:cNvSpPr>
            <a:spLocks noGrp="1"/>
          </p:cNvSpPr>
          <p:nvPr>
            <p:ph type="subTitle" idx="1"/>
          </p:nvPr>
        </p:nvSpPr>
        <p:spPr/>
        <p:txBody>
          <a:bodyPr/>
          <a:lstStyle/>
          <a:p>
            <a:r>
              <a:rPr lang="en-US" dirty="0"/>
              <a:t>TECH 105 Introduction to Engineering Technology</a:t>
            </a:r>
          </a:p>
          <a:p>
            <a:r>
              <a:rPr lang="en-US" dirty="0"/>
              <a:t>Presented by: Joe Tabas</a:t>
            </a:r>
          </a:p>
        </p:txBody>
      </p:sp>
      <p:pic>
        <p:nvPicPr>
          <p:cNvPr id="4" name="Picture Placeholder 3" descr="Open book on table, blurred shelves of books in background"/>
          <p:cNvPicPr>
            <a:picLocks noGrp="1" noChangeAspect="1"/>
          </p:cNvPicPr>
          <p:nvPr>
            <p:ph type="pic" sz="quarter" idx="13"/>
          </p:nvPr>
        </p:nvPicPr>
        <p:blipFill>
          <a:blip r:embed="rId3" cstate="print">
            <a:extLst>
              <a:ext uri="{28A0092B-C50C-407E-A947-70E740481C1C}">
                <a14:useLocalDpi xmlns:a14="http://schemas.microsoft.com/office/drawing/2010/main" xmlns="" val="0"/>
              </a:ext>
            </a:extLst>
          </a:blip>
          <a:srcRect l="8890" r="8890"/>
          <a:stretch>
            <a:fillRect/>
          </a:stretch>
        </p:blipFill>
        <p:spPr/>
      </p:pic>
    </p:spTree>
    <p:extLst>
      <p:ext uri="{BB962C8B-B14F-4D97-AF65-F5344CB8AC3E}">
        <p14:creationId xmlns:p14="http://schemas.microsoft.com/office/powerpoint/2010/main" xmlns="" val="16521339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PHASERS ON STUN</a:t>
            </a:r>
            <a:endParaRPr lang="en-US" dirty="0"/>
          </a:p>
        </p:txBody>
      </p:sp>
      <p:sp>
        <p:nvSpPr>
          <p:cNvPr id="14" name="Content Placeholder 13"/>
          <p:cNvSpPr>
            <a:spLocks noGrp="1"/>
          </p:cNvSpPr>
          <p:nvPr>
            <p:ph idx="1"/>
          </p:nvPr>
        </p:nvSpPr>
        <p:spPr/>
        <p:txBody>
          <a:bodyPr/>
          <a:lstStyle/>
          <a:p>
            <a:r>
              <a:rPr lang="en-US" dirty="0" smtClean="0"/>
              <a:t>Phasers on Stun</a:t>
            </a:r>
            <a:endParaRPr lang="en-US" dirty="0"/>
          </a:p>
          <a:p>
            <a:r>
              <a:rPr lang="en-US" dirty="0" smtClean="0"/>
              <a:t>I like this story as it opens up on the defects of some cancer therapy machines</a:t>
            </a:r>
            <a:endParaRPr lang="en-US" dirty="0"/>
          </a:p>
          <a:p>
            <a:r>
              <a:rPr lang="en-US" dirty="0"/>
              <a:t>Add several key points about the </a:t>
            </a:r>
            <a:r>
              <a:rPr lang="en-US" dirty="0" smtClean="0"/>
              <a:t>story</a:t>
            </a:r>
          </a:p>
          <a:p>
            <a:r>
              <a:rPr lang="en-US" dirty="0" smtClean="0"/>
              <a:t>Ray Cox had gone for a cancer for radiation removal </a:t>
            </a:r>
          </a:p>
          <a:p>
            <a:r>
              <a:rPr lang="en-US" dirty="0" smtClean="0"/>
              <a:t>The last time he visited the place concerned the removal of tumor</a:t>
            </a:r>
          </a:p>
          <a:p>
            <a:r>
              <a:rPr lang="en-US" dirty="0" smtClean="0"/>
              <a:t>Mary Beth was the surgeon</a:t>
            </a:r>
          </a:p>
          <a:p>
            <a:pPr>
              <a:buNone/>
            </a:pPr>
            <a:r>
              <a:rPr lang="en-US" dirty="0" smtClean="0"/>
              <a:t>Just as other surgeries had gone he expected the best but it never turned to be the case</a:t>
            </a:r>
            <a:endParaRPr lang="en-US" dirty="0"/>
          </a:p>
          <a:p>
            <a:endParaRPr lang="en-US" dirty="0"/>
          </a:p>
        </p:txBody>
      </p:sp>
    </p:spTree>
    <p:extLst>
      <p:ext uri="{BB962C8B-B14F-4D97-AF65-F5344CB8AC3E}">
        <p14:creationId xmlns:p14="http://schemas.microsoft.com/office/powerpoint/2010/main" xmlns="" val="16542553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an Appropriate Title</a:t>
            </a:r>
          </a:p>
        </p:txBody>
      </p:sp>
      <p:sp>
        <p:nvSpPr>
          <p:cNvPr id="3" name="Content Placeholder 2"/>
          <p:cNvSpPr>
            <a:spLocks noGrp="1"/>
          </p:cNvSpPr>
          <p:nvPr>
            <p:ph idx="1"/>
          </p:nvPr>
        </p:nvSpPr>
        <p:spPr>
          <a:xfrm>
            <a:off x="1104900" y="2066794"/>
            <a:ext cx="3554782" cy="4105405"/>
          </a:xfrm>
        </p:spPr>
        <p:txBody>
          <a:bodyPr/>
          <a:lstStyle/>
          <a:p>
            <a:r>
              <a:rPr lang="en-US" dirty="0"/>
              <a:t>What we now know is that…</a:t>
            </a:r>
          </a:p>
          <a:p>
            <a:r>
              <a:rPr lang="en-US" dirty="0"/>
              <a:t>There are several new technologies…</a:t>
            </a:r>
          </a:p>
          <a:p>
            <a:r>
              <a:rPr lang="en-US" dirty="0"/>
              <a:t>The body of scientific knowledge recently expanded providing new insight into …</a:t>
            </a:r>
          </a:p>
        </p:txBody>
      </p:sp>
      <mc:AlternateContent xmlns:mc="http://schemas.openxmlformats.org/markup-compatibility/2006">
        <mc:Choice xmlns:a14="http://schemas.microsoft.com/office/drawing/2010/main" xmlns="" Requires="a14">
          <p:sp>
            <p:nvSpPr>
              <p:cNvPr id="4" name="TextBox 3"/>
              <p:cNvSpPr txBox="1"/>
              <p:nvPr/>
            </p:nvSpPr>
            <p:spPr>
              <a:xfrm>
                <a:off x="5087366" y="2406794"/>
                <a:ext cx="5998216" cy="238187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pt-BR" i="1" smtClean="0">
                              <a:latin typeface="Cambria Math" panose="02040503050406030204" pitchFamily="18" charset="0"/>
                            </a:rPr>
                          </m:ctrlPr>
                        </m:funcPr>
                        <m:fName>
                          <m:r>
                            <m:rPr>
                              <m:sty m:val="p"/>
                            </m:rPr>
                            <a:rPr lang="pt-BR" i="0" smtClean="0">
                              <a:latin typeface="Cambria Math" panose="02040503050406030204" pitchFamily="18" charset="0"/>
                            </a:rPr>
                            <m:t>cos</m:t>
                          </m:r>
                        </m:fName>
                        <m:e>
                          <m:r>
                            <a:rPr lang="el-GR" i="1" smtClean="0">
                              <a:latin typeface="Cambria Math" panose="02040503050406030204" pitchFamily="18" charset="0"/>
                            </a:rPr>
                            <m:t>𝛼</m:t>
                          </m:r>
                        </m:e>
                      </m:func>
                      <m:r>
                        <a:rPr lang="el-GR" i="1" smtClean="0">
                          <a:latin typeface="Cambria Math" panose="02040503050406030204" pitchFamily="18" charset="0"/>
                        </a:rPr>
                        <m:t>+</m:t>
                      </m:r>
                      <m:func>
                        <m:funcPr>
                          <m:ctrlPr>
                            <a:rPr lang="pt-BR" i="1" smtClean="0">
                              <a:latin typeface="Cambria Math" panose="02040503050406030204" pitchFamily="18" charset="0"/>
                            </a:rPr>
                          </m:ctrlPr>
                        </m:funcPr>
                        <m:fName>
                          <m:r>
                            <m:rPr>
                              <m:sty m:val="p"/>
                            </m:rPr>
                            <a:rPr lang="pt-BR" i="0" smtClean="0">
                              <a:latin typeface="Cambria Math" panose="02040503050406030204" pitchFamily="18" charset="0"/>
                            </a:rPr>
                            <m:t>cos</m:t>
                          </m:r>
                        </m:fName>
                        <m:e>
                          <m:r>
                            <a:rPr lang="el-GR" i="1" smtClean="0">
                              <a:latin typeface="Cambria Math" panose="02040503050406030204" pitchFamily="18" charset="0"/>
                            </a:rPr>
                            <m:t>𝛽</m:t>
                          </m:r>
                        </m:e>
                      </m:func>
                      <m:r>
                        <a:rPr lang="el-GR" i="1" smtClean="0">
                          <a:latin typeface="Cambria Math" panose="02040503050406030204" pitchFamily="18" charset="0"/>
                        </a:rPr>
                        <m:t>=2</m:t>
                      </m:r>
                      <m:func>
                        <m:funcPr>
                          <m:ctrlPr>
                            <a:rPr lang="pt-BR" i="1" smtClean="0">
                              <a:latin typeface="Cambria Math" panose="02040503050406030204" pitchFamily="18" charset="0"/>
                            </a:rPr>
                          </m:ctrlPr>
                        </m:funcPr>
                        <m:fName>
                          <m:r>
                            <m:rPr>
                              <m:sty m:val="p"/>
                            </m:rPr>
                            <a:rPr lang="pt-BR" i="0" smtClean="0">
                              <a:latin typeface="Cambria Math" panose="02040503050406030204" pitchFamily="18" charset="0"/>
                            </a:rPr>
                            <m:t>cos</m:t>
                          </m:r>
                        </m:fName>
                        <m:e>
                          <m:f>
                            <m:fPr>
                              <m:ctrlPr>
                                <a:rPr lang="pt-BR" i="1" smtClean="0">
                                  <a:latin typeface="Cambria Math" panose="02040503050406030204" pitchFamily="18" charset="0"/>
                                </a:rPr>
                              </m:ctrlPr>
                            </m:fPr>
                            <m:num>
                              <m:r>
                                <a:rPr lang="pt-BR" i="1" smtClean="0">
                                  <a:latin typeface="Cambria Math" panose="02040503050406030204" pitchFamily="18" charset="0"/>
                                </a:rPr>
                                <m:t>1</m:t>
                              </m:r>
                            </m:num>
                            <m:den>
                              <m:r>
                                <a:rPr lang="pt-BR" i="1" smtClean="0">
                                  <a:latin typeface="Cambria Math" panose="02040503050406030204" pitchFamily="18" charset="0"/>
                                </a:rPr>
                                <m:t>2</m:t>
                              </m:r>
                            </m:den>
                          </m:f>
                          <m:d>
                            <m:dPr>
                              <m:ctrlPr>
                                <a:rPr lang="pt-BR" i="1" smtClean="0">
                                  <a:latin typeface="Cambria Math" panose="02040503050406030204" pitchFamily="18" charset="0"/>
                                </a:rPr>
                              </m:ctrlPr>
                            </m:dPr>
                            <m:e>
                              <m:r>
                                <a:rPr lang="el-GR" i="1" smtClean="0">
                                  <a:latin typeface="Cambria Math" panose="02040503050406030204" pitchFamily="18" charset="0"/>
                                </a:rPr>
                                <m:t>𝛼</m:t>
                              </m:r>
                              <m:r>
                                <a:rPr lang="el-GR" i="1" smtClean="0">
                                  <a:latin typeface="Cambria Math" panose="02040503050406030204" pitchFamily="18" charset="0"/>
                                </a:rPr>
                                <m:t>+</m:t>
                              </m:r>
                              <m:r>
                                <a:rPr lang="el-GR" i="1" smtClean="0">
                                  <a:latin typeface="Cambria Math" panose="02040503050406030204" pitchFamily="18" charset="0"/>
                                </a:rPr>
                                <m:t>𝛽</m:t>
                              </m:r>
                            </m:e>
                          </m:d>
                        </m:e>
                      </m:func>
                      <m:func>
                        <m:funcPr>
                          <m:ctrlPr>
                            <a:rPr lang="pt-BR" i="1" smtClean="0">
                              <a:latin typeface="Cambria Math" panose="02040503050406030204" pitchFamily="18" charset="0"/>
                            </a:rPr>
                          </m:ctrlPr>
                        </m:funcPr>
                        <m:fName>
                          <m:r>
                            <m:rPr>
                              <m:sty m:val="p"/>
                            </m:rPr>
                            <a:rPr lang="pt-BR" i="0" smtClean="0">
                              <a:latin typeface="Cambria Math" panose="02040503050406030204" pitchFamily="18" charset="0"/>
                            </a:rPr>
                            <m:t>cos</m:t>
                          </m:r>
                        </m:fName>
                        <m:e>
                          <m:f>
                            <m:fPr>
                              <m:ctrlPr>
                                <a:rPr lang="pt-BR" i="1" smtClean="0">
                                  <a:latin typeface="Cambria Math" panose="02040503050406030204" pitchFamily="18" charset="0"/>
                                </a:rPr>
                              </m:ctrlPr>
                            </m:fPr>
                            <m:num>
                              <m:r>
                                <a:rPr lang="pt-BR" i="1" smtClean="0">
                                  <a:latin typeface="Cambria Math" panose="02040503050406030204" pitchFamily="18" charset="0"/>
                                </a:rPr>
                                <m:t>1</m:t>
                              </m:r>
                            </m:num>
                            <m:den>
                              <m:r>
                                <a:rPr lang="pt-BR" i="1" smtClean="0">
                                  <a:latin typeface="Cambria Math" panose="02040503050406030204" pitchFamily="18" charset="0"/>
                                </a:rPr>
                                <m:t>2</m:t>
                              </m:r>
                            </m:den>
                          </m:f>
                          <m:d>
                            <m:dPr>
                              <m:ctrlPr>
                                <a:rPr lang="pt-BR" i="1" smtClean="0">
                                  <a:latin typeface="Cambria Math" panose="02040503050406030204" pitchFamily="18" charset="0"/>
                                </a:rPr>
                              </m:ctrlPr>
                            </m:dPr>
                            <m:e>
                              <m:r>
                                <a:rPr lang="el-GR" i="1" smtClean="0">
                                  <a:latin typeface="Cambria Math" panose="02040503050406030204" pitchFamily="18" charset="0"/>
                                </a:rPr>
                                <m:t>𝛼</m:t>
                              </m:r>
                              <m:r>
                                <a:rPr lang="el-GR" i="1" smtClean="0">
                                  <a:latin typeface="Cambria Math" panose="02040503050406030204" pitchFamily="18" charset="0"/>
                                </a:rPr>
                                <m:t>−</m:t>
                              </m:r>
                              <m:r>
                                <a:rPr lang="el-GR" i="1" smtClean="0">
                                  <a:latin typeface="Cambria Math" panose="02040503050406030204" pitchFamily="18" charset="0"/>
                                </a:rPr>
                                <m:t>𝛽</m:t>
                              </m:r>
                            </m:e>
                          </m:d>
                        </m:e>
                      </m:func>
                      <m:r>
                        <a:rPr lang="pt-BR" i="1" smtClean="0">
                          <a:latin typeface="Cambria Math" panose="02040503050406030204" pitchFamily="18" charset="0"/>
                        </a:rPr>
                        <m:t>𝑓</m:t>
                      </m:r>
                      <m:d>
                        <m:dPr>
                          <m:ctrlPr>
                            <a:rPr lang="pt-BR" i="1" smtClean="0">
                              <a:latin typeface="Cambria Math" panose="02040503050406030204" pitchFamily="18" charset="0"/>
                            </a:rPr>
                          </m:ctrlPr>
                        </m:dPr>
                        <m:e>
                          <m:r>
                            <a:rPr lang="pt-BR" i="1" smtClean="0">
                              <a:latin typeface="Cambria Math" panose="02040503050406030204" pitchFamily="18" charset="0"/>
                            </a:rPr>
                            <m:t>𝑥</m:t>
                          </m:r>
                        </m:e>
                      </m:d>
                      <m:r>
                        <a:rPr lang="pt-BR" i="1" smtClean="0">
                          <a:latin typeface="Cambria Math" panose="02040503050406030204" pitchFamily="18" charset="0"/>
                        </a:rPr>
                        <m:t>=</m:t>
                      </m:r>
                    </m:oMath>
                  </m:oMathPara>
                </a14:m>
                <a:endParaRPr lang="en-US" i="1" dirty="0">
                  <a:latin typeface="Cambria Math" panose="02040503050406030204" pitchFamily="18" charset="0"/>
                </a:endParaRPr>
              </a:p>
              <a:p>
                <a:endParaRPr lang="pt-BR" i="1" dirty="0">
                  <a:latin typeface="Cambria Math" panose="02040503050406030204" pitchFamily="18" charset="0"/>
                </a:endParaRPr>
              </a:p>
              <a:p>
                <a:endParaRPr lang="pt-BR" i="1" dirty="0">
                  <a:latin typeface="Cambria Math" panose="02040503050406030204" pitchFamily="18" charset="0"/>
                </a:endParaRPr>
              </a:p>
              <a:p>
                <a:endParaRPr lang="pt-BR" i="1" dirty="0">
                  <a:latin typeface="Cambria Math" panose="02040503050406030204" pitchFamily="18" charset="0"/>
                </a:endParaRPr>
              </a:p>
              <a:p>
                <a:endParaRPr lang="pt-BR"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pt-BR" i="1" smtClean="0">
                              <a:latin typeface="Cambria Math" panose="02040503050406030204" pitchFamily="18" charset="0"/>
                            </a:rPr>
                          </m:ctrlPr>
                        </m:sSubPr>
                        <m:e>
                          <m:r>
                            <a:rPr lang="pt-BR" i="1" smtClean="0">
                              <a:latin typeface="Cambria Math" panose="02040503050406030204" pitchFamily="18" charset="0"/>
                            </a:rPr>
                            <m:t>𝑎</m:t>
                          </m:r>
                        </m:e>
                        <m:sub>
                          <m:r>
                            <a:rPr lang="pt-BR" i="1" smtClean="0">
                              <a:latin typeface="Cambria Math" panose="02040503050406030204" pitchFamily="18" charset="0"/>
                            </a:rPr>
                            <m:t>0</m:t>
                          </m:r>
                        </m:sub>
                      </m:sSub>
                      <m:r>
                        <a:rPr lang="pt-BR" i="1" smtClean="0">
                          <a:latin typeface="Cambria Math" panose="02040503050406030204" pitchFamily="18" charset="0"/>
                        </a:rPr>
                        <m:t>+</m:t>
                      </m:r>
                      <m:nary>
                        <m:naryPr>
                          <m:chr m:val="∑"/>
                          <m:ctrlPr>
                            <a:rPr lang="pt-BR" i="1" smtClean="0">
                              <a:latin typeface="Cambria Math" panose="02040503050406030204" pitchFamily="18" charset="0"/>
                            </a:rPr>
                          </m:ctrlPr>
                        </m:naryPr>
                        <m:sub>
                          <m:r>
                            <a:rPr lang="pt-BR" i="1" smtClean="0">
                              <a:latin typeface="Cambria Math" panose="02040503050406030204" pitchFamily="18" charset="0"/>
                            </a:rPr>
                            <m:t>𝑛</m:t>
                          </m:r>
                          <m:r>
                            <a:rPr lang="pt-BR" i="1" smtClean="0">
                              <a:latin typeface="Cambria Math" panose="02040503050406030204" pitchFamily="18" charset="0"/>
                            </a:rPr>
                            <m:t>=1</m:t>
                          </m:r>
                        </m:sub>
                        <m:sup>
                          <m:r>
                            <a:rPr lang="pt-BR" i="1" smtClean="0">
                              <a:latin typeface="Cambria Math" panose="02040503050406030204" pitchFamily="18" charset="0"/>
                            </a:rPr>
                            <m:t>∞</m:t>
                          </m:r>
                        </m:sup>
                        <m:e>
                          <m:d>
                            <m:dPr>
                              <m:ctrlPr>
                                <a:rPr lang="pt-BR" i="1" smtClean="0">
                                  <a:latin typeface="Cambria Math" panose="02040503050406030204" pitchFamily="18" charset="0"/>
                                </a:rPr>
                              </m:ctrlPr>
                            </m:dPr>
                            <m:e>
                              <m:sSub>
                                <m:sSubPr>
                                  <m:ctrlPr>
                                    <a:rPr lang="pt-BR" i="1" smtClean="0">
                                      <a:latin typeface="Cambria Math" panose="02040503050406030204" pitchFamily="18" charset="0"/>
                                    </a:rPr>
                                  </m:ctrlPr>
                                </m:sSubPr>
                                <m:e>
                                  <m:r>
                                    <a:rPr lang="pt-BR" i="1" smtClean="0">
                                      <a:latin typeface="Cambria Math" panose="02040503050406030204" pitchFamily="18" charset="0"/>
                                    </a:rPr>
                                    <m:t>𝑎</m:t>
                                  </m:r>
                                </m:e>
                                <m:sub>
                                  <m:r>
                                    <a:rPr lang="pt-BR" i="1" smtClean="0">
                                      <a:latin typeface="Cambria Math" panose="02040503050406030204" pitchFamily="18" charset="0"/>
                                    </a:rPr>
                                    <m:t>𝑛</m:t>
                                  </m:r>
                                </m:sub>
                              </m:sSub>
                              <m:func>
                                <m:funcPr>
                                  <m:ctrlPr>
                                    <a:rPr lang="pt-BR" i="1" smtClean="0">
                                      <a:latin typeface="Cambria Math" panose="02040503050406030204" pitchFamily="18" charset="0"/>
                                    </a:rPr>
                                  </m:ctrlPr>
                                </m:funcPr>
                                <m:fName>
                                  <m:r>
                                    <m:rPr>
                                      <m:sty m:val="p"/>
                                    </m:rPr>
                                    <a:rPr lang="pt-BR" i="0" smtClean="0">
                                      <a:latin typeface="Cambria Math" panose="02040503050406030204" pitchFamily="18" charset="0"/>
                                    </a:rPr>
                                    <m:t>cos</m:t>
                                  </m:r>
                                </m:fName>
                                <m:e>
                                  <m:f>
                                    <m:fPr>
                                      <m:ctrlPr>
                                        <a:rPr lang="pt-BR" i="1" smtClean="0">
                                          <a:latin typeface="Cambria Math" panose="02040503050406030204" pitchFamily="18" charset="0"/>
                                        </a:rPr>
                                      </m:ctrlPr>
                                    </m:fPr>
                                    <m:num>
                                      <m:r>
                                        <a:rPr lang="pt-BR" i="1" smtClean="0">
                                          <a:latin typeface="Cambria Math" panose="02040503050406030204" pitchFamily="18" charset="0"/>
                                        </a:rPr>
                                        <m:t>𝑛</m:t>
                                      </m:r>
                                      <m:r>
                                        <a:rPr lang="pt-BR" i="1" smtClean="0">
                                          <a:latin typeface="Cambria Math" panose="02040503050406030204" pitchFamily="18" charset="0"/>
                                        </a:rPr>
                                        <m:t>𝜋</m:t>
                                      </m:r>
                                      <m:r>
                                        <a:rPr lang="pt-BR" i="1" smtClean="0">
                                          <a:latin typeface="Cambria Math" panose="02040503050406030204" pitchFamily="18" charset="0"/>
                                        </a:rPr>
                                        <m:t>𝑥</m:t>
                                      </m:r>
                                    </m:num>
                                    <m:den>
                                      <m:r>
                                        <a:rPr lang="pt-BR" i="1" smtClean="0">
                                          <a:latin typeface="Cambria Math" panose="02040503050406030204" pitchFamily="18" charset="0"/>
                                        </a:rPr>
                                        <m:t>𝐿</m:t>
                                      </m:r>
                                    </m:den>
                                  </m:f>
                                </m:e>
                              </m:func>
                              <m:r>
                                <a:rPr lang="pt-BR" i="1" smtClean="0">
                                  <a:latin typeface="Cambria Math" panose="02040503050406030204" pitchFamily="18" charset="0"/>
                                </a:rPr>
                                <m:t>+</m:t>
                              </m:r>
                              <m:sSub>
                                <m:sSubPr>
                                  <m:ctrlPr>
                                    <a:rPr lang="pt-BR" i="1" smtClean="0">
                                      <a:latin typeface="Cambria Math" panose="02040503050406030204" pitchFamily="18" charset="0"/>
                                    </a:rPr>
                                  </m:ctrlPr>
                                </m:sSubPr>
                                <m:e>
                                  <m:r>
                                    <a:rPr lang="pt-BR" i="1" smtClean="0">
                                      <a:latin typeface="Cambria Math" panose="02040503050406030204" pitchFamily="18" charset="0"/>
                                    </a:rPr>
                                    <m:t>𝑏</m:t>
                                  </m:r>
                                </m:e>
                                <m:sub>
                                  <m:r>
                                    <a:rPr lang="pt-BR" i="1" smtClean="0">
                                      <a:latin typeface="Cambria Math" panose="02040503050406030204" pitchFamily="18" charset="0"/>
                                    </a:rPr>
                                    <m:t>𝑛</m:t>
                                  </m:r>
                                </m:sub>
                              </m:sSub>
                              <m:func>
                                <m:funcPr>
                                  <m:ctrlPr>
                                    <a:rPr lang="pt-BR" i="1" smtClean="0">
                                      <a:latin typeface="Cambria Math" panose="02040503050406030204" pitchFamily="18" charset="0"/>
                                    </a:rPr>
                                  </m:ctrlPr>
                                </m:funcPr>
                                <m:fName>
                                  <m:r>
                                    <m:rPr>
                                      <m:sty m:val="p"/>
                                    </m:rPr>
                                    <a:rPr lang="pt-BR" i="0" smtClean="0">
                                      <a:latin typeface="Cambria Math" panose="02040503050406030204" pitchFamily="18" charset="0"/>
                                    </a:rPr>
                                    <m:t>sin</m:t>
                                  </m:r>
                                </m:fName>
                                <m:e>
                                  <m:f>
                                    <m:fPr>
                                      <m:ctrlPr>
                                        <a:rPr lang="pt-BR" i="1" smtClean="0">
                                          <a:latin typeface="Cambria Math" panose="02040503050406030204" pitchFamily="18" charset="0"/>
                                        </a:rPr>
                                      </m:ctrlPr>
                                    </m:fPr>
                                    <m:num>
                                      <m:r>
                                        <a:rPr lang="pt-BR" i="1" smtClean="0">
                                          <a:latin typeface="Cambria Math" panose="02040503050406030204" pitchFamily="18" charset="0"/>
                                        </a:rPr>
                                        <m:t>𝑛</m:t>
                                      </m:r>
                                      <m:r>
                                        <a:rPr lang="pt-BR" i="1" smtClean="0">
                                          <a:latin typeface="Cambria Math" panose="02040503050406030204" pitchFamily="18" charset="0"/>
                                        </a:rPr>
                                        <m:t>𝜋</m:t>
                                      </m:r>
                                      <m:r>
                                        <a:rPr lang="pt-BR" i="1" smtClean="0">
                                          <a:latin typeface="Cambria Math" panose="02040503050406030204" pitchFamily="18" charset="0"/>
                                        </a:rPr>
                                        <m:t>𝑥</m:t>
                                      </m:r>
                                    </m:num>
                                    <m:den>
                                      <m:r>
                                        <a:rPr lang="pt-BR" i="1" smtClean="0">
                                          <a:latin typeface="Cambria Math" panose="02040503050406030204" pitchFamily="18" charset="0"/>
                                        </a:rPr>
                                        <m:t>𝐿</m:t>
                                      </m:r>
                                    </m:den>
                                  </m:f>
                                </m:e>
                              </m:func>
                            </m:e>
                          </m:d>
                        </m:e>
                      </m:nary>
                    </m:oMath>
                  </m:oMathPara>
                </a14:m>
                <a:endParaRPr lang="en-US" dirty="0"/>
              </a:p>
            </p:txBody>
          </p:sp>
        </mc:Choice>
        <mc:Fallback>
          <p:sp>
            <p:nvSpPr>
              <p:cNvPr id="4" name="TextBox 3"/>
              <p:cNvSpPr txBox="1">
                <a:spLocks noRot="1" noChangeAspect="1" noMove="1" noResize="1" noEditPoints="1" noAdjustHandles="1" noChangeArrowheads="1" noChangeShapeType="1" noTextEdit="1"/>
              </p:cNvSpPr>
              <p:nvPr/>
            </p:nvSpPr>
            <p:spPr>
              <a:xfrm>
                <a:off x="5087366" y="2406794"/>
                <a:ext cx="5998216" cy="2381870"/>
              </a:xfrm>
              <a:prstGeom prst="rect">
                <a:avLst/>
              </a:prstGeom>
              <a:blipFill>
                <a:blip r:embed="rId3" cstate="print"/>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xmlns="" val="13854335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 title</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2297387" y="1540702"/>
            <a:ext cx="7595707" cy="5030403"/>
          </a:xfrm>
        </p:spPr>
      </p:pic>
    </p:spTree>
    <p:extLst>
      <p:ext uri="{BB962C8B-B14F-4D97-AF65-F5344CB8AC3E}">
        <p14:creationId xmlns:p14="http://schemas.microsoft.com/office/powerpoint/2010/main" xmlns="" val="24401460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 0 Concept Evaluation</a:t>
            </a:r>
          </a:p>
        </p:txBody>
      </p:sp>
      <p:sp>
        <p:nvSpPr>
          <p:cNvPr id="3" name="Content Placeholder 2"/>
          <p:cNvSpPr>
            <a:spLocks noGrp="1"/>
          </p:cNvSpPr>
          <p:nvPr>
            <p:ph idx="1"/>
          </p:nvPr>
        </p:nvSpPr>
        <p:spPr/>
        <p:txBody>
          <a:bodyPr>
            <a:normAutofit lnSpcReduction="10000"/>
          </a:bodyPr>
          <a:lstStyle/>
          <a:p>
            <a:endParaRPr lang="en-US" dirty="0"/>
          </a:p>
          <a:p>
            <a:r>
              <a:rPr lang="en-US" dirty="0"/>
              <a:t>Make a list of initial </a:t>
            </a:r>
            <a:r>
              <a:rPr lang="en-US" dirty="0" smtClean="0"/>
              <a:t>thoughts</a:t>
            </a:r>
          </a:p>
          <a:p>
            <a:r>
              <a:rPr lang="en-US" dirty="0" smtClean="0"/>
              <a:t>First from the beginning of the story I thought the surgery will be successful</a:t>
            </a:r>
          </a:p>
          <a:p>
            <a:r>
              <a:rPr lang="en-US" dirty="0" smtClean="0"/>
              <a:t>Mary Beth was an incompetent doctor</a:t>
            </a:r>
          </a:p>
          <a:p>
            <a:r>
              <a:rPr lang="en-US" dirty="0" smtClean="0"/>
              <a:t>Mary Beth made several errors in the process although she thought she can just correct</a:t>
            </a:r>
          </a:p>
          <a:p>
            <a:r>
              <a:rPr lang="en-US" dirty="0" smtClean="0"/>
              <a:t>The best way is for physiotherapy doctors to undergo a serious intensive  training </a:t>
            </a:r>
          </a:p>
          <a:p>
            <a:r>
              <a:rPr lang="en-US" dirty="0" smtClean="0"/>
              <a:t>Physiotherapists that lack enough experience should work under the supervision of the experienced doctor</a:t>
            </a:r>
          </a:p>
          <a:p>
            <a:r>
              <a:rPr lang="en-US" dirty="0" smtClean="0"/>
              <a:t>Finally, for one to be considered to start conducting surgeries, he/she must be subjected to intensive </a:t>
            </a:r>
            <a:r>
              <a:rPr lang="en-US" dirty="0" err="1" smtClean="0"/>
              <a:t>examininations</a:t>
            </a:r>
            <a:r>
              <a:rPr lang="en-US" dirty="0" smtClean="0"/>
              <a:t> and tests.</a:t>
            </a:r>
            <a:endParaRPr lang="en-US" dirty="0"/>
          </a:p>
        </p:txBody>
      </p:sp>
    </p:spTree>
    <p:extLst>
      <p:ext uri="{BB962C8B-B14F-4D97-AF65-F5344CB8AC3E}">
        <p14:creationId xmlns:p14="http://schemas.microsoft.com/office/powerpoint/2010/main" xmlns="" val="16293544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 1 Planning and Specifications</a:t>
            </a:r>
          </a:p>
        </p:txBody>
      </p:sp>
      <p:sp>
        <p:nvSpPr>
          <p:cNvPr id="4" name="Content Placeholder 3"/>
          <p:cNvSpPr>
            <a:spLocks noGrp="1"/>
          </p:cNvSpPr>
          <p:nvPr>
            <p:ph idx="1"/>
          </p:nvPr>
        </p:nvSpPr>
        <p:spPr/>
        <p:txBody>
          <a:bodyPr/>
          <a:lstStyle/>
          <a:p>
            <a:r>
              <a:rPr lang="en-GB" dirty="0" smtClean="0"/>
              <a:t>A physiotherapist who is still in the learning process should work under the supervision of a more qualified and experienced doctor to avoid similar cases.</a:t>
            </a:r>
          </a:p>
          <a:p>
            <a:r>
              <a:rPr lang="en-GB" dirty="0" smtClean="0"/>
              <a:t>Negligence of duty and ignorance should be severely punished including life imprisonment charges so that doctors can take their work seriously and also respect human life.</a:t>
            </a:r>
            <a:endParaRPr lang="en-GB" dirty="0"/>
          </a:p>
        </p:txBody>
      </p:sp>
    </p:spTree>
    <p:extLst>
      <p:ext uri="{BB962C8B-B14F-4D97-AF65-F5344CB8AC3E}">
        <p14:creationId xmlns:p14="http://schemas.microsoft.com/office/powerpoint/2010/main" xmlns="" val="18675315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 2 Development</a:t>
            </a:r>
          </a:p>
        </p:txBody>
      </p:sp>
      <p:sp>
        <p:nvSpPr>
          <p:cNvPr id="3" name="Content Placeholder 2"/>
          <p:cNvSpPr>
            <a:spLocks noGrp="1"/>
          </p:cNvSpPr>
          <p:nvPr>
            <p:ph idx="1"/>
          </p:nvPr>
        </p:nvSpPr>
        <p:spPr/>
        <p:txBody>
          <a:bodyPr/>
          <a:lstStyle/>
          <a:p>
            <a:r>
              <a:rPr lang="en-US" dirty="0" smtClean="0"/>
              <a:t>Plan A is to ensure physiotherapists go through the necessary processes of learning and thereafter must gain enough experience.</a:t>
            </a:r>
          </a:p>
          <a:p>
            <a:r>
              <a:rPr lang="en-US" dirty="0" smtClean="0"/>
              <a:t>Through this one improves the level of knowledge and skills to become better in future.</a:t>
            </a:r>
          </a:p>
          <a:p>
            <a:r>
              <a:rPr lang="en-US" dirty="0" smtClean="0"/>
              <a:t>Also through experience one develops the necessary confidence </a:t>
            </a:r>
            <a:endParaRPr lang="en-US" dirty="0"/>
          </a:p>
        </p:txBody>
      </p:sp>
    </p:spTree>
    <p:extLst>
      <p:ext uri="{BB962C8B-B14F-4D97-AF65-F5344CB8AC3E}">
        <p14:creationId xmlns:p14="http://schemas.microsoft.com/office/powerpoint/2010/main" xmlns="" val="18544279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 3 Test and Evaluation</a:t>
            </a:r>
          </a:p>
        </p:txBody>
      </p:sp>
      <p:sp>
        <p:nvSpPr>
          <p:cNvPr id="3" name="Content Placeholder 2"/>
          <p:cNvSpPr>
            <a:spLocks noGrp="1"/>
          </p:cNvSpPr>
          <p:nvPr>
            <p:ph idx="1"/>
          </p:nvPr>
        </p:nvSpPr>
        <p:spPr/>
        <p:txBody>
          <a:bodyPr/>
          <a:lstStyle/>
          <a:p>
            <a:r>
              <a:rPr lang="en-US" dirty="0" smtClean="0"/>
              <a:t>The competence of the doctor to be evaluated  by performances in examinations</a:t>
            </a:r>
          </a:p>
          <a:p>
            <a:r>
              <a:rPr lang="en-US" dirty="0" smtClean="0"/>
              <a:t>Cancer treatment tests and procedures</a:t>
            </a:r>
          </a:p>
          <a:p>
            <a:r>
              <a:rPr lang="en-US" dirty="0" smtClean="0"/>
              <a:t>Laboratory tests and procedures</a:t>
            </a:r>
            <a:endParaRPr lang="en-US" dirty="0"/>
          </a:p>
        </p:txBody>
      </p:sp>
    </p:spTree>
    <p:extLst>
      <p:ext uri="{BB962C8B-B14F-4D97-AF65-F5344CB8AC3E}">
        <p14:creationId xmlns:p14="http://schemas.microsoft.com/office/powerpoint/2010/main" xmlns="" val="23419036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 4 – Product Release</a:t>
            </a:r>
          </a:p>
        </p:txBody>
      </p:sp>
      <p:sp>
        <p:nvSpPr>
          <p:cNvPr id="3" name="Content Placeholder 2"/>
          <p:cNvSpPr>
            <a:spLocks noGrp="1"/>
          </p:cNvSpPr>
          <p:nvPr>
            <p:ph idx="1"/>
          </p:nvPr>
        </p:nvSpPr>
        <p:spPr/>
        <p:txBody>
          <a:bodyPr/>
          <a:lstStyle/>
          <a:p>
            <a:r>
              <a:rPr lang="en-US" dirty="0"/>
              <a:t>Create a slogan for your product </a:t>
            </a:r>
            <a:endParaRPr lang="en-US" dirty="0" smtClean="0"/>
          </a:p>
          <a:p>
            <a:r>
              <a:rPr lang="en-US" dirty="0" smtClean="0"/>
              <a:t>Slogan “human live matters and the product is the solution”</a:t>
            </a:r>
          </a:p>
          <a:p>
            <a:r>
              <a:rPr lang="en-US" dirty="0" smtClean="0"/>
              <a:t>The product will be tested  on other animals not human beings to ascertain the successibility first.</a:t>
            </a:r>
          </a:p>
          <a:p>
            <a:r>
              <a:rPr lang="en-US" dirty="0" smtClean="0"/>
              <a:t>Incase it fails, the necessary remedies will be done using the alternative option stated in the product which can also include conducting the experienced doctors of which the conducts have been provided.</a:t>
            </a:r>
            <a:endParaRPr lang="en-US" dirty="0"/>
          </a:p>
        </p:txBody>
      </p:sp>
    </p:spTree>
    <p:extLst>
      <p:ext uri="{BB962C8B-B14F-4D97-AF65-F5344CB8AC3E}">
        <p14:creationId xmlns:p14="http://schemas.microsoft.com/office/powerpoint/2010/main" xmlns="" val="7118418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213583" y="314454"/>
            <a:ext cx="7544191" cy="6000399"/>
          </a:xfrm>
          <a:prstGeom prst="rect">
            <a:avLst/>
          </a:prstGeom>
        </p:spPr>
      </p:pic>
    </p:spTree>
    <p:extLst>
      <p:ext uri="{BB962C8B-B14F-4D97-AF65-F5344CB8AC3E}">
        <p14:creationId xmlns:p14="http://schemas.microsoft.com/office/powerpoint/2010/main" xmlns="" val="8611838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Rental Car </a:t>
            </a:r>
            <a:endParaRPr lang="en-US" dirty="0"/>
          </a:p>
        </p:txBody>
      </p:sp>
      <p:sp>
        <p:nvSpPr>
          <p:cNvPr id="14" name="Content Placeholder 13"/>
          <p:cNvSpPr>
            <a:spLocks noGrp="1"/>
          </p:cNvSpPr>
          <p:nvPr>
            <p:ph idx="1"/>
          </p:nvPr>
        </p:nvSpPr>
        <p:spPr/>
        <p:txBody>
          <a:bodyPr/>
          <a:lstStyle/>
          <a:p>
            <a:r>
              <a:rPr lang="en-US" dirty="0" smtClean="0"/>
              <a:t>Rental car</a:t>
            </a:r>
          </a:p>
          <a:p>
            <a:r>
              <a:rPr lang="en-US" dirty="0" smtClean="0"/>
              <a:t>It is very interesting and relevant to the topic</a:t>
            </a:r>
          </a:p>
          <a:p>
            <a:r>
              <a:rPr lang="en-US" dirty="0" smtClean="0"/>
              <a:t>Dan Bowman faced many challenges as a pilot but managed to overcome</a:t>
            </a:r>
          </a:p>
          <a:p>
            <a:r>
              <a:rPr lang="en-US" dirty="0" smtClean="0"/>
              <a:t>Redesigning the plane in the middle of the war was the biggest mistake here</a:t>
            </a:r>
          </a:p>
          <a:p>
            <a:r>
              <a:rPr lang="en-US" dirty="0" smtClean="0"/>
              <a:t>I selected this story having read the story and observed the resilience of the pilot</a:t>
            </a:r>
            <a:endParaRPr lang="en-US" dirty="0"/>
          </a:p>
          <a:p>
            <a:endParaRPr lang="en-US" dirty="0"/>
          </a:p>
        </p:txBody>
      </p:sp>
    </p:spTree>
    <p:extLst>
      <p:ext uri="{BB962C8B-B14F-4D97-AF65-F5344CB8AC3E}">
        <p14:creationId xmlns:p14="http://schemas.microsoft.com/office/powerpoint/2010/main" xmlns="" val="32721602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an Appropriate Title</a:t>
            </a:r>
          </a:p>
        </p:txBody>
      </p:sp>
      <p:sp>
        <p:nvSpPr>
          <p:cNvPr id="3" name="Content Placeholder 2"/>
          <p:cNvSpPr>
            <a:spLocks noGrp="1"/>
          </p:cNvSpPr>
          <p:nvPr>
            <p:ph idx="1"/>
          </p:nvPr>
        </p:nvSpPr>
        <p:spPr>
          <a:xfrm>
            <a:off x="1104900" y="2066794"/>
            <a:ext cx="3554782" cy="4105405"/>
          </a:xfrm>
        </p:spPr>
        <p:txBody>
          <a:bodyPr/>
          <a:lstStyle/>
          <a:p>
            <a:r>
              <a:rPr lang="en-US" dirty="0"/>
              <a:t>What we now know is that…</a:t>
            </a:r>
          </a:p>
          <a:p>
            <a:r>
              <a:rPr lang="en-US" dirty="0"/>
              <a:t>There are several new technologies…</a:t>
            </a:r>
          </a:p>
          <a:p>
            <a:r>
              <a:rPr lang="en-US" dirty="0"/>
              <a:t>The body of scientific knowledge recently expanded providing new insight into …</a:t>
            </a:r>
          </a:p>
        </p:txBody>
      </p:sp>
      <p:pic>
        <p:nvPicPr>
          <p:cNvPr id="5" name="Picture 4" descr="&lt;strong&gt;Design&lt;/strong&gt; Handbook: &lt;strong&gt;Engineering&lt;/strong&gt; Drawing and Sketching | Related Resources ..."/>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462554" y="1744249"/>
            <a:ext cx="3282696" cy="3918337"/>
          </a:xfrm>
          <a:prstGeom prst="rect">
            <a:avLst/>
          </a:prstGeom>
        </p:spPr>
      </p:pic>
    </p:spTree>
    <p:extLst>
      <p:ext uri="{BB962C8B-B14F-4D97-AF65-F5344CB8AC3E}">
        <p14:creationId xmlns:p14="http://schemas.microsoft.com/office/powerpoint/2010/main" xmlns="" val="144106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process</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3181612" y="1387662"/>
            <a:ext cx="5527190" cy="5457811"/>
          </a:xfrm>
        </p:spPr>
      </p:pic>
    </p:spTree>
    <p:extLst>
      <p:ext uri="{BB962C8B-B14F-4D97-AF65-F5344CB8AC3E}">
        <p14:creationId xmlns:p14="http://schemas.microsoft.com/office/powerpoint/2010/main" xmlns="" val="17979286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 0 Concept Evaluation</a:t>
            </a:r>
          </a:p>
        </p:txBody>
      </p:sp>
      <p:sp>
        <p:nvSpPr>
          <p:cNvPr id="3" name="Content Placeholder 2"/>
          <p:cNvSpPr>
            <a:spLocks noGrp="1"/>
          </p:cNvSpPr>
          <p:nvPr>
            <p:ph idx="1"/>
          </p:nvPr>
        </p:nvSpPr>
        <p:spPr/>
        <p:txBody>
          <a:bodyPr/>
          <a:lstStyle/>
          <a:p>
            <a:endParaRPr lang="en-US" dirty="0"/>
          </a:p>
          <a:p>
            <a:r>
              <a:rPr lang="en-US" dirty="0"/>
              <a:t>Make a list of initial thoughts</a:t>
            </a:r>
          </a:p>
          <a:p>
            <a:r>
              <a:rPr lang="en-US" dirty="0"/>
              <a:t>Include all possible solutions you might have had</a:t>
            </a:r>
          </a:p>
          <a:p>
            <a:r>
              <a:rPr lang="en-US" dirty="0"/>
              <a:t>Remember the lecture and think about the train and the mountain</a:t>
            </a:r>
          </a:p>
          <a:p>
            <a:r>
              <a:rPr lang="en-US" dirty="0"/>
              <a:t>Review the lecture/textbook material and tie it in here as well</a:t>
            </a:r>
          </a:p>
        </p:txBody>
      </p:sp>
    </p:spTree>
    <p:extLst>
      <p:ext uri="{BB962C8B-B14F-4D97-AF65-F5344CB8AC3E}">
        <p14:creationId xmlns:p14="http://schemas.microsoft.com/office/powerpoint/2010/main" xmlns="" val="5051517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 1 Planning and Specifications</a:t>
            </a:r>
          </a:p>
        </p:txBody>
      </p:sp>
      <p:sp>
        <p:nvSpPr>
          <p:cNvPr id="3" name="Content Placeholder 2"/>
          <p:cNvSpPr>
            <a:spLocks noGrp="1"/>
          </p:cNvSpPr>
          <p:nvPr>
            <p:ph idx="1"/>
          </p:nvPr>
        </p:nvSpPr>
        <p:spPr/>
        <p:txBody>
          <a:bodyPr/>
          <a:lstStyle/>
          <a:p>
            <a:r>
              <a:rPr lang="en-US" dirty="0"/>
              <a:t>Show a more realistic list of potential solutions here</a:t>
            </a:r>
          </a:p>
        </p:txBody>
      </p:sp>
    </p:spTree>
    <p:extLst>
      <p:ext uri="{BB962C8B-B14F-4D97-AF65-F5344CB8AC3E}">
        <p14:creationId xmlns:p14="http://schemas.microsoft.com/office/powerpoint/2010/main" xmlns="" val="39870059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 2 Development</a:t>
            </a:r>
          </a:p>
        </p:txBody>
      </p:sp>
      <p:sp>
        <p:nvSpPr>
          <p:cNvPr id="3" name="Content Placeholder 2"/>
          <p:cNvSpPr>
            <a:spLocks noGrp="1"/>
          </p:cNvSpPr>
          <p:nvPr>
            <p:ph idx="1"/>
          </p:nvPr>
        </p:nvSpPr>
        <p:spPr/>
        <p:txBody>
          <a:bodyPr/>
          <a:lstStyle/>
          <a:p>
            <a:r>
              <a:rPr lang="en-US" dirty="0" smtClean="0"/>
              <a:t>Intensive training of pilots before they start working</a:t>
            </a:r>
          </a:p>
          <a:p>
            <a:r>
              <a:rPr lang="en-US" dirty="0" smtClean="0"/>
              <a:t>Aviation schools to offer necessary and appropriate studies to avoid similar mistakes.</a:t>
            </a:r>
          </a:p>
          <a:p>
            <a:r>
              <a:rPr lang="en-US" dirty="0" smtClean="0"/>
              <a:t>Only people who are clever and ready to learn should be allowed to enroll in this school of aviations</a:t>
            </a:r>
          </a:p>
          <a:p>
            <a:endParaRPr lang="en-US" dirty="0"/>
          </a:p>
        </p:txBody>
      </p:sp>
    </p:spTree>
    <p:extLst>
      <p:ext uri="{BB962C8B-B14F-4D97-AF65-F5344CB8AC3E}">
        <p14:creationId xmlns:p14="http://schemas.microsoft.com/office/powerpoint/2010/main" xmlns="" val="4727114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 3 Test and Evaluation</a:t>
            </a:r>
          </a:p>
        </p:txBody>
      </p:sp>
      <p:sp>
        <p:nvSpPr>
          <p:cNvPr id="3" name="Content Placeholder 2"/>
          <p:cNvSpPr>
            <a:spLocks noGrp="1"/>
          </p:cNvSpPr>
          <p:nvPr>
            <p:ph idx="1"/>
          </p:nvPr>
        </p:nvSpPr>
        <p:spPr/>
        <p:txBody>
          <a:bodyPr/>
          <a:lstStyle/>
          <a:p>
            <a:r>
              <a:rPr lang="en-US" dirty="0"/>
              <a:t>List the testing procedures here. </a:t>
            </a:r>
          </a:p>
          <a:p>
            <a:r>
              <a:rPr lang="en-US" dirty="0"/>
              <a:t>List some details about the tests you would use</a:t>
            </a:r>
          </a:p>
        </p:txBody>
      </p:sp>
    </p:spTree>
    <p:extLst>
      <p:ext uri="{BB962C8B-B14F-4D97-AF65-F5344CB8AC3E}">
        <p14:creationId xmlns:p14="http://schemas.microsoft.com/office/powerpoint/2010/main" xmlns="" val="2000235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Phase 4 – Product Release</a:t>
            </a:r>
          </a:p>
        </p:txBody>
      </p:sp>
      <p:sp>
        <p:nvSpPr>
          <p:cNvPr id="3" name="Content Placeholder 2"/>
          <p:cNvSpPr>
            <a:spLocks noGrp="1"/>
          </p:cNvSpPr>
          <p:nvPr>
            <p:ph idx="1"/>
          </p:nvPr>
        </p:nvSpPr>
        <p:spPr/>
        <p:txBody>
          <a:bodyPr/>
          <a:lstStyle/>
          <a:p>
            <a:r>
              <a:rPr lang="en-US" dirty="0"/>
              <a:t>Create a slogan for your product </a:t>
            </a:r>
          </a:p>
          <a:p>
            <a:r>
              <a:rPr lang="en-US" dirty="0"/>
              <a:t>Include how you keep track of your solutions and ensure they are still working</a:t>
            </a:r>
          </a:p>
          <a:p>
            <a:r>
              <a:rPr lang="en-US" dirty="0"/>
              <a:t>Include a failure plan that in the event something is going wrong you will address the problem accordingly.</a:t>
            </a:r>
          </a:p>
        </p:txBody>
      </p:sp>
    </p:spTree>
    <p:extLst>
      <p:ext uri="{BB962C8B-B14F-4D97-AF65-F5344CB8AC3E}">
        <p14:creationId xmlns:p14="http://schemas.microsoft.com/office/powerpoint/2010/main" xmlns="" val="304146690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87340" y="2580362"/>
            <a:ext cx="6363433" cy="3770334"/>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053599" y="442356"/>
            <a:ext cx="4628236" cy="3390183"/>
          </a:xfrm>
          <a:prstGeom prst="rect">
            <a:avLst/>
          </a:prstGeom>
        </p:spPr>
      </p:pic>
    </p:spTree>
    <p:extLst>
      <p:ext uri="{BB962C8B-B14F-4D97-AF65-F5344CB8AC3E}">
        <p14:creationId xmlns:p14="http://schemas.microsoft.com/office/powerpoint/2010/main" xmlns="" val="914510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Text Placeholder 2"/>
          <p:cNvSpPr>
            <a:spLocks noGrp="1"/>
          </p:cNvSpPr>
          <p:nvPr>
            <p:ph type="body" idx="1"/>
          </p:nvPr>
        </p:nvSpPr>
        <p:spPr/>
        <p:txBody>
          <a:bodyPr/>
          <a:lstStyle/>
          <a:p>
            <a:r>
              <a:rPr lang="en-US" dirty="0"/>
              <a:t>Conclusion for Story 1</a:t>
            </a:r>
          </a:p>
        </p:txBody>
      </p:sp>
      <p:sp>
        <p:nvSpPr>
          <p:cNvPr id="4" name="Content Placeholder 3"/>
          <p:cNvSpPr>
            <a:spLocks noGrp="1"/>
          </p:cNvSpPr>
          <p:nvPr>
            <p:ph sz="half" idx="2"/>
          </p:nvPr>
        </p:nvSpPr>
        <p:spPr/>
        <p:txBody>
          <a:bodyPr/>
          <a:lstStyle/>
          <a:p>
            <a:r>
              <a:rPr lang="en-US" dirty="0"/>
              <a:t>What was the problem you wanted to solve</a:t>
            </a:r>
          </a:p>
          <a:p>
            <a:r>
              <a:rPr lang="en-US" dirty="0"/>
              <a:t>What did others think was best</a:t>
            </a:r>
          </a:p>
          <a:p>
            <a:r>
              <a:rPr lang="en-US" dirty="0"/>
              <a:t>How did this impact your design process</a:t>
            </a:r>
          </a:p>
          <a:p>
            <a:r>
              <a:rPr lang="en-US" dirty="0"/>
              <a:t>What was your solution</a:t>
            </a:r>
          </a:p>
          <a:p>
            <a:r>
              <a:rPr lang="en-US" dirty="0"/>
              <a:t>How do you know it worked</a:t>
            </a:r>
          </a:p>
          <a:p>
            <a:endParaRPr lang="en-US" dirty="0"/>
          </a:p>
        </p:txBody>
      </p:sp>
      <p:sp>
        <p:nvSpPr>
          <p:cNvPr id="5" name="Text Placeholder 4"/>
          <p:cNvSpPr>
            <a:spLocks noGrp="1"/>
          </p:cNvSpPr>
          <p:nvPr>
            <p:ph type="body" sz="quarter" idx="3"/>
          </p:nvPr>
        </p:nvSpPr>
        <p:spPr/>
        <p:txBody>
          <a:bodyPr/>
          <a:lstStyle/>
          <a:p>
            <a:r>
              <a:rPr lang="en-US" dirty="0"/>
              <a:t>Conclusion for story 2</a:t>
            </a:r>
          </a:p>
        </p:txBody>
      </p:sp>
      <p:sp>
        <p:nvSpPr>
          <p:cNvPr id="6" name="Content Placeholder 5"/>
          <p:cNvSpPr>
            <a:spLocks noGrp="1"/>
          </p:cNvSpPr>
          <p:nvPr>
            <p:ph sz="quarter" idx="4"/>
          </p:nvPr>
        </p:nvSpPr>
        <p:spPr/>
        <p:txBody>
          <a:bodyPr/>
          <a:lstStyle/>
          <a:p>
            <a:r>
              <a:rPr lang="en-US" dirty="0"/>
              <a:t>What was the problem you wanted to solve</a:t>
            </a:r>
          </a:p>
          <a:p>
            <a:r>
              <a:rPr lang="en-US" dirty="0"/>
              <a:t>What did others think was best</a:t>
            </a:r>
          </a:p>
          <a:p>
            <a:r>
              <a:rPr lang="en-US" dirty="0"/>
              <a:t>How did this impact your design process</a:t>
            </a:r>
          </a:p>
          <a:p>
            <a:r>
              <a:rPr lang="en-US" dirty="0"/>
              <a:t>What was your solution</a:t>
            </a:r>
          </a:p>
          <a:p>
            <a:r>
              <a:rPr lang="en-US" dirty="0"/>
              <a:t>How do you know it worked</a:t>
            </a:r>
          </a:p>
          <a:p>
            <a:endParaRPr lang="en-US" dirty="0"/>
          </a:p>
        </p:txBody>
      </p:sp>
    </p:spTree>
    <p:extLst>
      <p:ext uri="{BB962C8B-B14F-4D97-AF65-F5344CB8AC3E}">
        <p14:creationId xmlns:p14="http://schemas.microsoft.com/office/powerpoint/2010/main" xmlns="" val="410300154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Thoughts</a:t>
            </a:r>
          </a:p>
        </p:txBody>
      </p:sp>
      <p:sp>
        <p:nvSpPr>
          <p:cNvPr id="3" name="Content Placeholder 2"/>
          <p:cNvSpPr>
            <a:spLocks noGrp="1"/>
          </p:cNvSpPr>
          <p:nvPr>
            <p:ph idx="1"/>
          </p:nvPr>
        </p:nvSpPr>
        <p:spPr/>
        <p:txBody>
          <a:bodyPr/>
          <a:lstStyle/>
          <a:p>
            <a:r>
              <a:rPr lang="en-US" dirty="0"/>
              <a:t>Conclusion </a:t>
            </a:r>
            <a:r>
              <a:rPr lang="en-US" dirty="0" err="1"/>
              <a:t>Conclusion</a:t>
            </a:r>
            <a:endParaRPr lang="en-US" dirty="0"/>
          </a:p>
        </p:txBody>
      </p:sp>
    </p:spTree>
    <p:extLst>
      <p:ext uri="{BB962C8B-B14F-4D97-AF65-F5344CB8AC3E}">
        <p14:creationId xmlns:p14="http://schemas.microsoft.com/office/powerpoint/2010/main" xmlns="" val="15166759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 </a:t>
            </a:r>
          </a:p>
        </p:txBody>
      </p:sp>
      <p:sp>
        <p:nvSpPr>
          <p:cNvPr id="3" name="Text Placeholder 2"/>
          <p:cNvSpPr>
            <a:spLocks noGrp="1"/>
          </p:cNvSpPr>
          <p:nvPr>
            <p:ph type="body" idx="1"/>
          </p:nvPr>
        </p:nvSpPr>
        <p:spPr/>
        <p:txBody>
          <a:bodyPr/>
          <a:lstStyle/>
          <a:p>
            <a:r>
              <a:rPr lang="en-US" dirty="0"/>
              <a:t>References for Story 1</a:t>
            </a:r>
          </a:p>
        </p:txBody>
      </p:sp>
      <p:sp>
        <p:nvSpPr>
          <p:cNvPr id="4" name="Content Placeholder 3"/>
          <p:cNvSpPr>
            <a:spLocks noGrp="1"/>
          </p:cNvSpPr>
          <p:nvPr>
            <p:ph sz="half" idx="2"/>
          </p:nvPr>
        </p:nvSpPr>
        <p:spPr/>
        <p:txBody>
          <a:bodyPr/>
          <a:lstStyle/>
          <a:p>
            <a:endParaRPr lang="en-US"/>
          </a:p>
        </p:txBody>
      </p:sp>
      <p:sp>
        <p:nvSpPr>
          <p:cNvPr id="5" name="Text Placeholder 4"/>
          <p:cNvSpPr>
            <a:spLocks noGrp="1"/>
          </p:cNvSpPr>
          <p:nvPr>
            <p:ph type="body" sz="quarter" idx="3"/>
          </p:nvPr>
        </p:nvSpPr>
        <p:spPr/>
        <p:txBody>
          <a:bodyPr/>
          <a:lstStyle/>
          <a:p>
            <a:r>
              <a:rPr lang="en-US" dirty="0"/>
              <a:t>References for Story 2</a:t>
            </a:r>
          </a:p>
        </p:txBody>
      </p:sp>
      <p:sp>
        <p:nvSpPr>
          <p:cNvPr id="6" name="Content Placeholder 5"/>
          <p:cNvSpPr>
            <a:spLocks noGrp="1"/>
          </p:cNvSpPr>
          <p:nvPr>
            <p:ph sz="quarter" idx="4"/>
          </p:nvPr>
        </p:nvSpPr>
        <p:spPr/>
        <p:txBody>
          <a:bodyPr/>
          <a:lstStyle/>
          <a:p>
            <a:endParaRPr lang="en-US"/>
          </a:p>
        </p:txBody>
      </p:sp>
    </p:spTree>
    <p:extLst>
      <p:ext uri="{BB962C8B-B14F-4D97-AF65-F5344CB8AC3E}">
        <p14:creationId xmlns:p14="http://schemas.microsoft.com/office/powerpoint/2010/main" xmlns="" val="8996117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CDDBB83-77C1-4099-A0AA-289882E745E2}">
  <ds:schemaRefs>
    <ds:schemaRef ds:uri="http://schemas.microsoft.com/office/infopath/2007/PartnerControls"/>
    <ds:schemaRef ds:uri="http://purl.org/dc/elements/1.1/"/>
    <ds:schemaRef ds:uri="http://purl.org/dc/dcmitype/"/>
    <ds:schemaRef ds:uri="4873beb7-5857-4685-be1f-d57550cc96cc"/>
    <ds:schemaRef ds:uri="http://schemas.openxmlformats.org/package/2006/metadata/core-properties"/>
    <ds:schemaRef ds:uri="http://schemas.microsoft.com/office/2006/metadata/properties"/>
    <ds:schemaRef ds:uri="http://schemas.microsoft.com/office/2006/documentManagement/types"/>
    <ds:schemaRef ds:uri="http://www.w3.org/XML/1998/namespace"/>
    <ds:schemaRef ds:uri="http://purl.org/dc/terms/"/>
  </ds:schemaRefs>
</ds:datastoreItem>
</file>

<file path=customXml/itemProps2.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61E720F-F05D-4536-9C34-0CFCED65D3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Academic presentation, pinstripe and ribbon design (widescreen)</Template>
  <TotalTime>2397</TotalTime>
  <Words>1521</Words>
  <Application>Microsoft Office PowerPoint</Application>
  <PresentationFormat>Custom</PresentationFormat>
  <Paragraphs>138</Paragraphs>
  <Slides>22</Slides>
  <Notes>20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Academic Literature 16x9</vt:lpstr>
      <vt:lpstr>Title of the book</vt:lpstr>
      <vt:lpstr>PHASERS ON STUN</vt:lpstr>
      <vt:lpstr>Use an Appropriate Title</vt:lpstr>
      <vt:lpstr>Add title</vt:lpstr>
      <vt:lpstr>Phase 0 Concept Evaluation</vt:lpstr>
      <vt:lpstr>Phase 1 Planning and Specifications</vt:lpstr>
      <vt:lpstr>Phase 2 Development</vt:lpstr>
      <vt:lpstr>Phase 3 Test and Evaluation</vt:lpstr>
      <vt:lpstr>Phase 4 – Product Release</vt:lpstr>
      <vt:lpstr>Slide 10</vt:lpstr>
      <vt:lpstr>Rental Car </vt:lpstr>
      <vt:lpstr>Use an Appropriate Title</vt:lpstr>
      <vt:lpstr>The process</vt:lpstr>
      <vt:lpstr>Phase 0 Concept Evaluation</vt:lpstr>
      <vt:lpstr>Phase 1 Planning and Specifications</vt:lpstr>
      <vt:lpstr>Phase 2 Development</vt:lpstr>
      <vt:lpstr>Phase 3 Test and Evaluation</vt:lpstr>
      <vt:lpstr>Phase 4 – Product Release</vt:lpstr>
      <vt:lpstr>Slide 19</vt:lpstr>
      <vt:lpstr>Conclusion</vt:lpstr>
      <vt:lpstr>Final Thoughts</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the book</dc:title>
  <dc:creator>Joe Tabas</dc:creator>
  <cp:lastModifiedBy>hp ProBook 4530 User</cp:lastModifiedBy>
  <cp:revision>27</cp:revision>
  <dcterms:created xsi:type="dcterms:W3CDTF">2017-01-31T12:26:37Z</dcterms:created>
  <dcterms:modified xsi:type="dcterms:W3CDTF">2017-11-06T04:07:08Z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